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7" r:id="rId13"/>
    <p:sldId id="269" r:id="rId14"/>
    <p:sldId id="278" r:id="rId15"/>
    <p:sldId id="268" r:id="rId16"/>
    <p:sldId id="270" r:id="rId17"/>
    <p:sldId id="272" r:id="rId18"/>
    <p:sldId id="273" r:id="rId19"/>
    <p:sldId id="274" r:id="rId20"/>
    <p:sldId id="275" r:id="rId21"/>
    <p:sldId id="276" r:id="rId22"/>
    <p:sldId id="279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DCC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3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png>
</file>

<file path=ppt/media/image6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49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84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516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893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0136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302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831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450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166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309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79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2021-01-26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1139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4786545" y="1547624"/>
            <a:ext cx="3970214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3450113" y="1547624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3450113" y="2110332"/>
            <a:ext cx="5306646" cy="3015658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b="1" i="1" kern="0" dirty="0">
                <a:solidFill>
                  <a:prstClr val="white"/>
                </a:solidFill>
              </a:rPr>
              <a:t>4. </a:t>
            </a:r>
            <a:r>
              <a:rPr lang="ko-KR" altLang="en-US" sz="3600" b="1" i="1" kern="0" dirty="0" err="1">
                <a:solidFill>
                  <a:prstClr val="white"/>
                </a:solidFill>
              </a:rPr>
              <a:t>머신러닝의</a:t>
            </a:r>
            <a:r>
              <a:rPr lang="ko-KR" altLang="en-US" sz="3600" b="1" i="1" kern="0" dirty="0">
                <a:solidFill>
                  <a:prstClr val="white"/>
                </a:solidFill>
              </a:rPr>
              <a:t> 기본 요소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5122266" y="1665630"/>
            <a:ext cx="3387750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0DCC86"/>
                </a:solidFill>
              </a:rPr>
              <a:t>4-1, 4-2, 4-3</a:t>
            </a:r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96762" y="2461990"/>
            <a:ext cx="0" cy="532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C65D5487-2C8C-474D-908E-FCC255839C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795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069"/>
    </mc:Choice>
    <mc:Fallback>
      <p:transition spd="slow" advTm="330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PAGE.9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4142493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데이터가 적을 때 사용하는 세 가지 평가 방법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단순 홀드아웃 검증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FFFFFF"/>
                </a:solidFill>
              </a:rPr>
              <a:t>K-</a:t>
            </a:r>
            <a:r>
              <a:rPr lang="ko-KR" altLang="en-US" b="1" dirty="0">
                <a:solidFill>
                  <a:srgbClr val="FFFFFF"/>
                </a:solidFill>
              </a:rPr>
              <a:t>겹 교차 검증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 err="1">
                <a:solidFill>
                  <a:srgbClr val="FFFFFF"/>
                </a:solidFill>
              </a:rPr>
              <a:t>셔플링을</a:t>
            </a:r>
            <a:r>
              <a:rPr lang="ko-KR" altLang="en-US" b="1" dirty="0">
                <a:solidFill>
                  <a:srgbClr val="FFFFFF"/>
                </a:solidFill>
              </a:rPr>
              <a:t> 사용한 반복 </a:t>
            </a:r>
            <a:r>
              <a:rPr lang="en-US" altLang="ko-KR" b="1" dirty="0">
                <a:solidFill>
                  <a:srgbClr val="FFFFFF"/>
                </a:solidFill>
              </a:rPr>
              <a:t>K-</a:t>
            </a:r>
            <a:r>
              <a:rPr lang="ko-KR" altLang="en-US" b="1" dirty="0">
                <a:solidFill>
                  <a:srgbClr val="FFFFFF"/>
                </a:solidFill>
              </a:rPr>
              <a:t>겹 교차 검증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70F0534E-088D-4738-9F26-BCDCFE66C7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289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73"/>
    </mc:Choice>
    <mc:Fallback>
      <p:transition spd="slow" advTm="23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PAGE.10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2527200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단순 홀드아웃 검증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데이터의 일정량을 테스트 세트로 떼어 놓음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남은 데이터에서 훈련하고 테스트 세트로 평가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데이터가 적을 때는 검증 세트와 테스트 세트의 샘플이 너무 적어 주어진 전체 데이터를 통계적으로 대표하지 못할 수 있음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다른 난수 </a:t>
            </a:r>
            <a:r>
              <a:rPr lang="ko-KR" altLang="en-US" b="1" dirty="0" err="1">
                <a:solidFill>
                  <a:srgbClr val="FFFFFF"/>
                </a:solidFill>
              </a:rPr>
              <a:t>초깃값으로</a:t>
            </a:r>
            <a:r>
              <a:rPr lang="ko-KR" altLang="en-US" b="1" dirty="0">
                <a:solidFill>
                  <a:srgbClr val="FFFFFF"/>
                </a:solidFill>
              </a:rPr>
              <a:t> </a:t>
            </a:r>
            <a:r>
              <a:rPr lang="ko-KR" altLang="en-US" b="1" dirty="0" err="1">
                <a:solidFill>
                  <a:srgbClr val="FFFFFF"/>
                </a:solidFill>
              </a:rPr>
              <a:t>셔플링해서</a:t>
            </a:r>
            <a:r>
              <a:rPr lang="ko-KR" altLang="en-US" b="1" dirty="0">
                <a:solidFill>
                  <a:srgbClr val="FFFFFF"/>
                </a:solidFill>
              </a:rPr>
              <a:t> 데이터를 나누었을 때 차이를 확인하여 이런 문제가 발생하는지 확인할 수 있음</a:t>
            </a: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D24B85E-577B-4382-AA35-84927F81F4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68" t="67506" r="50000" b="13395"/>
          <a:stretch/>
        </p:blipFill>
        <p:spPr>
          <a:xfrm>
            <a:off x="7363770" y="1394920"/>
            <a:ext cx="2642531" cy="1714474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FCCC0D13-F688-4406-8D34-820D60FE9A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61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575"/>
    </mc:Choice>
    <mc:Fallback>
      <p:transition spd="slow" advTm="51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PAGE.11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2527200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단순 홀드아웃 검증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4356423-88E0-4C47-B7CF-A5BB83261F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2" t="6043" r="4308" b="51489"/>
          <a:stretch/>
        </p:blipFill>
        <p:spPr>
          <a:xfrm rot="-60000">
            <a:off x="3257625" y="1361841"/>
            <a:ext cx="6148987" cy="4697024"/>
          </a:xfrm>
          <a:prstGeom prst="rect">
            <a:avLst/>
          </a:prstGeom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2867169D-7D7C-4279-BE23-794C0E1836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759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69"/>
    </mc:Choice>
    <mc:Fallback>
      <p:transition spd="slow" advTm="40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PAGE.12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2527200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i="1" dirty="0">
                <a:solidFill>
                  <a:srgbClr val="0DCC86"/>
                </a:solidFill>
              </a:rPr>
              <a:t>K-</a:t>
            </a:r>
            <a:r>
              <a:rPr lang="ko-KR" altLang="en-US" sz="1400" b="1" i="1" dirty="0">
                <a:solidFill>
                  <a:srgbClr val="0DCC86"/>
                </a:solidFill>
              </a:rPr>
              <a:t>겹 교차 검증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데이터를 동일한 </a:t>
            </a:r>
            <a:r>
              <a:rPr lang="en-US" altLang="ko-KR" b="1" dirty="0">
                <a:solidFill>
                  <a:srgbClr val="FFFFFF"/>
                </a:solidFill>
              </a:rPr>
              <a:t>K</a:t>
            </a:r>
            <a:r>
              <a:rPr lang="ko-KR" altLang="en-US" b="1" dirty="0">
                <a:solidFill>
                  <a:srgbClr val="FFFFFF"/>
                </a:solidFill>
              </a:rPr>
              <a:t>개 분할로 나눔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각 분할 </a:t>
            </a:r>
            <a:r>
              <a:rPr lang="en-US" altLang="ko-KR" b="1" dirty="0" err="1">
                <a:solidFill>
                  <a:srgbClr val="FFFFFF"/>
                </a:solidFill>
              </a:rPr>
              <a:t>i</a:t>
            </a:r>
            <a:r>
              <a:rPr lang="ko-KR" altLang="en-US" b="1" dirty="0">
                <a:solidFill>
                  <a:srgbClr val="FFFFFF"/>
                </a:solidFill>
              </a:rPr>
              <a:t>에 대해 남은 </a:t>
            </a:r>
            <a:r>
              <a:rPr lang="en-US" altLang="ko-KR" b="1" dirty="0">
                <a:solidFill>
                  <a:srgbClr val="FFFFFF"/>
                </a:solidFill>
              </a:rPr>
              <a:t>K-1</a:t>
            </a:r>
            <a:r>
              <a:rPr lang="ko-KR" altLang="en-US" b="1" dirty="0">
                <a:solidFill>
                  <a:srgbClr val="FFFFFF"/>
                </a:solidFill>
              </a:rPr>
              <a:t>개의 분할로 모델을 훈련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분할 </a:t>
            </a:r>
            <a:r>
              <a:rPr lang="en-US" altLang="ko-KR" b="1" dirty="0" err="1">
                <a:solidFill>
                  <a:srgbClr val="FFFFFF"/>
                </a:solidFill>
              </a:rPr>
              <a:t>i</a:t>
            </a:r>
            <a:r>
              <a:rPr lang="ko-KR" altLang="en-US" b="1" dirty="0">
                <a:solidFill>
                  <a:srgbClr val="FFFFFF"/>
                </a:solidFill>
              </a:rPr>
              <a:t>에서 모델을 평가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FFFFFF"/>
                </a:solidFill>
              </a:rPr>
              <a:t>K</a:t>
            </a:r>
            <a:r>
              <a:rPr lang="ko-KR" altLang="en-US" b="1" dirty="0">
                <a:solidFill>
                  <a:srgbClr val="FFFFFF"/>
                </a:solidFill>
              </a:rPr>
              <a:t>개 점수 평균으로 최종 점수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데이터 분할에 따라 편차가 클 때 도움이 됨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단순 홀드아웃 검증처럼 모델의 튜닝에 별개의 검증 세트를 사용</a:t>
            </a: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6A1FE7C-CB08-486D-A116-E3445F2A7B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6749" y="1592360"/>
            <a:ext cx="3334801" cy="2838259"/>
          </a:xfrm>
          <a:prstGeom prst="rect">
            <a:avLst/>
          </a:prstGeom>
        </p:spPr>
      </p:pic>
      <p:pic>
        <p:nvPicPr>
          <p:cNvPr id="25" name="오디오 24">
            <a:hlinkClick r:id="" action="ppaction://media"/>
            <a:extLst>
              <a:ext uri="{FF2B5EF4-FFF2-40B4-BE49-F238E27FC236}">
                <a16:creationId xmlns:a16="http://schemas.microsoft.com/office/drawing/2014/main" id="{B0C52DB2-CEC8-44C7-B9C3-67FF34BDD9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34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605"/>
    </mc:Choice>
    <mc:Fallback>
      <p:transition spd="slow" advTm="64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PAGE.13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2323D9CC-D36A-41D4-B818-2BC8CD3228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8" t="36440" r="11052" b="18152"/>
          <a:stretch/>
        </p:blipFill>
        <p:spPr>
          <a:xfrm>
            <a:off x="3422852" y="1235683"/>
            <a:ext cx="6091890" cy="4850440"/>
          </a:xfrm>
          <a:prstGeom prst="rect">
            <a:avLst/>
          </a:prstGeom>
        </p:spPr>
      </p:pic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C09CB3A3-ECB5-4E7A-A5F1-33E292BD9C01}"/>
              </a:ext>
            </a:extLst>
          </p:cNvPr>
          <p:cNvSpPr/>
          <p:nvPr/>
        </p:nvSpPr>
        <p:spPr>
          <a:xfrm>
            <a:off x="1953507" y="343089"/>
            <a:ext cx="2527200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i="1" dirty="0">
                <a:solidFill>
                  <a:srgbClr val="0DCC86"/>
                </a:solidFill>
              </a:rPr>
              <a:t>K-</a:t>
            </a:r>
            <a:r>
              <a:rPr lang="ko-KR" altLang="en-US" sz="1400" b="1" i="1" dirty="0">
                <a:solidFill>
                  <a:srgbClr val="0DCC86"/>
                </a:solidFill>
              </a:rPr>
              <a:t>겹 교차 검증</a:t>
            </a:r>
          </a:p>
        </p:txBody>
      </p: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83C29DC3-DD6E-4374-87CB-79B08D9EF5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674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65"/>
    </mc:Choice>
    <mc:Fallback>
      <p:transition spd="slow" advTm="24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PAGE.14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6" y="343089"/>
            <a:ext cx="3415447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 err="1">
                <a:solidFill>
                  <a:srgbClr val="0DCC86"/>
                </a:solidFill>
              </a:rPr>
              <a:t>셔플링을</a:t>
            </a:r>
            <a:r>
              <a:rPr lang="ko-KR" altLang="en-US" sz="1400" b="1" i="1" dirty="0">
                <a:solidFill>
                  <a:srgbClr val="0DCC86"/>
                </a:solidFill>
              </a:rPr>
              <a:t> 사용한 반복 </a:t>
            </a:r>
            <a:r>
              <a:rPr lang="en-US" altLang="ko-KR" sz="1400" b="1" i="1" dirty="0">
                <a:solidFill>
                  <a:srgbClr val="0DCC86"/>
                </a:solidFill>
              </a:rPr>
              <a:t>K-</a:t>
            </a:r>
            <a:r>
              <a:rPr lang="ko-KR" altLang="en-US" sz="1400" b="1" i="1" dirty="0">
                <a:solidFill>
                  <a:srgbClr val="0DCC86"/>
                </a:solidFill>
              </a:rPr>
              <a:t>겹 교차 검증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비교적 가용 데이터가 적고 가능한 정확한 모델 평가를 위해 사용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 err="1">
                <a:solidFill>
                  <a:srgbClr val="FFFFFF"/>
                </a:solidFill>
              </a:rPr>
              <a:t>캐글</a:t>
            </a:r>
            <a:r>
              <a:rPr lang="ko-KR" altLang="en-US" b="1" dirty="0">
                <a:solidFill>
                  <a:srgbClr val="FFFFFF"/>
                </a:solidFill>
              </a:rPr>
              <a:t> 경연에서 유용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FFFFFF"/>
                </a:solidFill>
              </a:rPr>
              <a:t>K-</a:t>
            </a:r>
            <a:r>
              <a:rPr lang="ko-KR" altLang="en-US" b="1" dirty="0">
                <a:solidFill>
                  <a:srgbClr val="FFFFFF"/>
                </a:solidFill>
              </a:rPr>
              <a:t>겹 교차 검증을 여러 번 적용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FFFFFF"/>
                </a:solidFill>
              </a:rPr>
              <a:t>K</a:t>
            </a:r>
            <a:r>
              <a:rPr lang="ko-KR" altLang="en-US" b="1" dirty="0">
                <a:solidFill>
                  <a:srgbClr val="FFFFFF"/>
                </a:solidFill>
              </a:rPr>
              <a:t>개의 분할로 나누기 전에 매번 무작위 </a:t>
            </a:r>
            <a:r>
              <a:rPr lang="ko-KR" altLang="en-US" b="1" dirty="0" err="1">
                <a:solidFill>
                  <a:srgbClr val="FFFFFF"/>
                </a:solidFill>
              </a:rPr>
              <a:t>셔플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총 반복횟수 </a:t>
            </a:r>
            <a:r>
              <a:rPr lang="en-US" altLang="ko-KR" b="1" dirty="0">
                <a:solidFill>
                  <a:srgbClr val="FFFFFF"/>
                </a:solidFill>
              </a:rPr>
              <a:t>X</a:t>
            </a:r>
            <a:r>
              <a:rPr lang="ko-KR" altLang="en-US" b="1" dirty="0">
                <a:solidFill>
                  <a:srgbClr val="FFFFFF"/>
                </a:solidFill>
              </a:rPr>
              <a:t> </a:t>
            </a:r>
            <a:r>
              <a:rPr lang="en-US" altLang="ko-KR" b="1" dirty="0">
                <a:solidFill>
                  <a:srgbClr val="FFFFFF"/>
                </a:solidFill>
              </a:rPr>
              <a:t>K</a:t>
            </a:r>
            <a:r>
              <a:rPr lang="ko-KR" altLang="en-US" b="1" dirty="0">
                <a:solidFill>
                  <a:srgbClr val="FFFFFF"/>
                </a:solidFill>
              </a:rPr>
              <a:t>번의 훈련 및 평가가 이뤄져 비용이 많이 </a:t>
            </a:r>
            <a:r>
              <a:rPr lang="ko-KR" altLang="en-US" b="1" dirty="0" err="1">
                <a:solidFill>
                  <a:srgbClr val="FFFFFF"/>
                </a:solidFill>
              </a:rPr>
              <a:t>듬</a:t>
            </a: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8548CE4C-3308-461D-A643-98F309E633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655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98"/>
    </mc:Choice>
    <mc:Fallback>
      <p:transition spd="slow" advTm="35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PAGE.15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6" y="343089"/>
            <a:ext cx="3415447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>
                <a:solidFill>
                  <a:srgbClr val="0DCC86"/>
                </a:solidFill>
              </a:rPr>
              <a:t>기억해야 할 것</a:t>
            </a:r>
            <a:endParaRPr lang="ko-KR" altLang="en-US" sz="1400" b="1" i="1" dirty="0">
              <a:solidFill>
                <a:srgbClr val="0DCC86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대표성 있는 데이터 </a:t>
            </a:r>
            <a:r>
              <a:rPr lang="en-US" altLang="ko-KR" b="1" dirty="0">
                <a:solidFill>
                  <a:srgbClr val="FFFFFF"/>
                </a:solidFill>
              </a:rPr>
              <a:t>: </a:t>
            </a:r>
            <a:r>
              <a:rPr lang="ko-KR" altLang="en-US" b="1" dirty="0">
                <a:solidFill>
                  <a:srgbClr val="FFFFFF"/>
                </a:solidFill>
              </a:rPr>
              <a:t>훈련 세트와 테스트 세트가 주어진 데이터에 대한 대표성이 있어야 함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시간의 방향 </a:t>
            </a:r>
            <a:r>
              <a:rPr lang="en-US" altLang="ko-KR" b="1" dirty="0">
                <a:solidFill>
                  <a:srgbClr val="FFFFFF"/>
                </a:solidFill>
              </a:rPr>
              <a:t>: </a:t>
            </a:r>
            <a:r>
              <a:rPr lang="ko-KR" altLang="en-US" b="1" dirty="0">
                <a:solidFill>
                  <a:srgbClr val="FFFFFF"/>
                </a:solidFill>
              </a:rPr>
              <a:t>과거로부터 미래를 예측할 때는 훈련 세트는 테스트 세트보다 과거 데이터여야 함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데이터 중복 </a:t>
            </a:r>
            <a:r>
              <a:rPr lang="en-US" altLang="ko-KR" b="1" dirty="0">
                <a:solidFill>
                  <a:srgbClr val="FFFFFF"/>
                </a:solidFill>
              </a:rPr>
              <a:t>: </a:t>
            </a:r>
            <a:r>
              <a:rPr lang="ko-KR" altLang="en-US" b="1" dirty="0">
                <a:solidFill>
                  <a:srgbClr val="FFFFFF"/>
                </a:solidFill>
              </a:rPr>
              <a:t>데이터 포인터의 중복은 훈련 세트와 테스트 세트의 중첩으로 이어질 수 있음</a:t>
            </a: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735AC330-1E65-49F7-8B52-5E82CBC074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11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69"/>
    </mc:Choice>
    <mc:Fallback>
      <p:transition spd="slow" advTm="40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PAGE.16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6" y="343089"/>
            <a:ext cx="3415447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신경망을 위한 데이터 </a:t>
            </a:r>
            <a:r>
              <a:rPr lang="ko-KR" altLang="en-US" sz="1400" b="1" i="1" dirty="0" err="1">
                <a:solidFill>
                  <a:srgbClr val="0DCC86"/>
                </a:solidFill>
              </a:rPr>
              <a:t>전처리</a:t>
            </a:r>
            <a:endParaRPr lang="ko-KR" altLang="en-US" sz="1400" b="1" i="1" dirty="0">
              <a:solidFill>
                <a:srgbClr val="0DCC86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벡터화</a:t>
            </a:r>
          </a:p>
          <a:p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값 정규화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누락된 값 다루기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1B183E59-B0EE-4AF2-B017-4DECD654C3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726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15"/>
    </mc:Choice>
    <mc:Fallback>
      <p:transition spd="slow" advTm="17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PAGE.17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6" y="343089"/>
            <a:ext cx="3415447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벡터화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신경망에서 모든 입력과 타깃은 부동 소수 데이터로 이루어진 </a:t>
            </a:r>
            <a:r>
              <a:rPr lang="ko-KR" altLang="en-US" b="1" dirty="0" err="1">
                <a:solidFill>
                  <a:srgbClr val="FFFFFF"/>
                </a:solidFill>
              </a:rPr>
              <a:t>텐서</a:t>
            </a:r>
            <a:r>
              <a:rPr lang="en-US" altLang="ko-KR" b="1" dirty="0">
                <a:solidFill>
                  <a:srgbClr val="FFFFFF"/>
                </a:solidFill>
              </a:rPr>
              <a:t>(</a:t>
            </a:r>
            <a:r>
              <a:rPr lang="ko-KR" altLang="en-US" b="1" dirty="0">
                <a:solidFill>
                  <a:srgbClr val="FFFFFF"/>
                </a:solidFill>
              </a:rPr>
              <a:t>특정 경우 정수 </a:t>
            </a:r>
            <a:r>
              <a:rPr lang="ko-KR" altLang="en-US" b="1" dirty="0" err="1">
                <a:solidFill>
                  <a:srgbClr val="FFFFFF"/>
                </a:solidFill>
              </a:rPr>
              <a:t>텐서</a:t>
            </a:r>
            <a:r>
              <a:rPr lang="en-US" altLang="ko-KR" b="1" dirty="0">
                <a:solidFill>
                  <a:srgbClr val="FFFFFF"/>
                </a:solidFill>
              </a:rPr>
              <a:t>)</a:t>
            </a:r>
            <a:r>
              <a:rPr lang="ko-KR" altLang="en-US" b="1" dirty="0">
                <a:solidFill>
                  <a:srgbClr val="FFFFFF"/>
                </a:solidFill>
              </a:rPr>
              <a:t>여야 함</a:t>
            </a:r>
            <a:endParaRPr lang="en-US" altLang="ko-KR" b="1" dirty="0">
              <a:solidFill>
                <a:srgbClr val="FFFFFF"/>
              </a:solidFill>
            </a:endParaRPr>
          </a:p>
          <a:p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어떤 데이터도 신경망에 넣기 위해서는 </a:t>
            </a:r>
            <a:r>
              <a:rPr lang="ko-KR" altLang="en-US" b="1" dirty="0" err="1">
                <a:solidFill>
                  <a:srgbClr val="FFFFFF"/>
                </a:solidFill>
              </a:rPr>
              <a:t>텐서로</a:t>
            </a:r>
            <a:r>
              <a:rPr lang="ko-KR" altLang="en-US" b="1" dirty="0">
                <a:solidFill>
                  <a:srgbClr val="FFFFFF"/>
                </a:solidFill>
              </a:rPr>
              <a:t> 변환이 필요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이 단계는 데이터 벡터화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0C464A16-B495-4D92-8923-C77F17A4DB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2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37"/>
    </mc:Choice>
    <mc:Fallback>
      <p:transition spd="slow" advTm="19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PAGE.18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6" y="343089"/>
            <a:ext cx="3415447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값 정규화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일반적으로 </a:t>
            </a:r>
            <a:r>
              <a:rPr lang="en-US" altLang="ko-KR" b="1" dirty="0">
                <a:solidFill>
                  <a:srgbClr val="FFFFFF"/>
                </a:solidFill>
              </a:rPr>
              <a:t>0~1 </a:t>
            </a:r>
            <a:r>
              <a:rPr lang="ko-KR" altLang="en-US" b="1" dirty="0">
                <a:solidFill>
                  <a:srgbClr val="FFFFFF"/>
                </a:solidFill>
              </a:rPr>
              <a:t>사이</a:t>
            </a:r>
            <a:r>
              <a:rPr lang="en-US" altLang="ko-KR" b="1" dirty="0">
                <a:solidFill>
                  <a:srgbClr val="FFFFFF"/>
                </a:solidFill>
              </a:rPr>
              <a:t> </a:t>
            </a:r>
            <a:r>
              <a:rPr lang="ko-KR" altLang="en-US" b="1" dirty="0">
                <a:solidFill>
                  <a:srgbClr val="FFFFFF"/>
                </a:solidFill>
              </a:rPr>
              <a:t>작은 값을 취함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모든 특성이 대체로 비슷한 범위를 가져야함</a:t>
            </a:r>
            <a:r>
              <a:rPr lang="en-US" altLang="ko-KR" b="1" dirty="0">
                <a:solidFill>
                  <a:srgbClr val="FFFFFF"/>
                </a:solidFill>
              </a:rPr>
              <a:t>(</a:t>
            </a:r>
            <a:r>
              <a:rPr lang="ko-KR" altLang="en-US" b="1" dirty="0" err="1">
                <a:solidFill>
                  <a:srgbClr val="FFFFFF"/>
                </a:solidFill>
              </a:rPr>
              <a:t>균일해야함</a:t>
            </a:r>
            <a:r>
              <a:rPr lang="en-US" altLang="ko-KR" b="1" dirty="0">
                <a:solidFill>
                  <a:srgbClr val="FFFFFF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서로 다른 스케일의 데이터는 정규화를 진행</a:t>
            </a:r>
            <a:endParaRPr lang="en-US" altLang="ko-KR" b="1" dirty="0">
              <a:solidFill>
                <a:srgbClr val="FFFFFF"/>
              </a:solidFill>
            </a:endParaRPr>
          </a:p>
          <a:p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595DF6AE-6C1F-4E88-A16C-2DFD0914C6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22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87"/>
    </mc:Choice>
    <mc:Fallback>
      <p:transition spd="slow" advTm="20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PAGE.1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2526129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머신 러닝의 네가지 분류</a:t>
            </a:r>
            <a:endParaRPr lang="en-US" altLang="ko-KR" sz="1400" b="1" i="1" dirty="0">
              <a:solidFill>
                <a:srgbClr val="0DCC86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C4270E-8A5B-40F6-8F06-BEB294C0DB04}"/>
              </a:ext>
            </a:extLst>
          </p:cNvPr>
          <p:cNvSpPr txBox="1"/>
          <p:nvPr/>
        </p:nvSpPr>
        <p:spPr>
          <a:xfrm>
            <a:off x="1795540" y="1848914"/>
            <a:ext cx="93709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FFFFFF"/>
                </a:solidFill>
                <a:latin typeface="+mn-ea"/>
              </a:rPr>
              <a:t>지도학습</a:t>
            </a: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FFFFFF"/>
                </a:solidFill>
                <a:latin typeface="+mn-ea"/>
              </a:rPr>
              <a:t>비지도 학습</a:t>
            </a: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FFFFFF"/>
                </a:solidFill>
                <a:latin typeface="+mn-ea"/>
              </a:rPr>
              <a:t>자기 지도 학습</a:t>
            </a: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FFFFFF"/>
                </a:solidFill>
                <a:latin typeface="+mn-ea"/>
              </a:rPr>
              <a:t>강화 학습</a:t>
            </a: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b="1" dirty="0">
              <a:solidFill>
                <a:srgbClr val="FFFFFF"/>
              </a:solidFill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D3DD7357-F4C5-46EC-8464-E72FCBC663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902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58"/>
    </mc:Choice>
    <mc:Fallback>
      <p:transition spd="slow" advTm="18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PAGE.19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6" y="343089"/>
            <a:ext cx="3415447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누락된 값 다루기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특성에 따라 테스트 케이스에 </a:t>
            </a:r>
            <a:r>
              <a:rPr lang="ko-KR" altLang="en-US" b="1" dirty="0" err="1">
                <a:solidFill>
                  <a:srgbClr val="FFFFFF"/>
                </a:solidFill>
              </a:rPr>
              <a:t>포함안되는</a:t>
            </a:r>
            <a:r>
              <a:rPr lang="ko-KR" altLang="en-US" b="1" dirty="0">
                <a:solidFill>
                  <a:srgbClr val="FFFFFF"/>
                </a:solidFill>
              </a:rPr>
              <a:t> 정보가 있을 수 있음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후에 누락될 가능성이 있는 데이터는 </a:t>
            </a:r>
            <a:r>
              <a:rPr lang="ko-KR" altLang="en-US" b="1" dirty="0" err="1">
                <a:solidFill>
                  <a:srgbClr val="FFFFFF"/>
                </a:solidFill>
              </a:rPr>
              <a:t>제외시켜야함</a:t>
            </a: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D7A29E14-7E6D-4D10-B092-598364A771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94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89"/>
    </mc:Choice>
    <mc:Fallback>
      <p:transition spd="slow" advTm="14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PAGE.20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6" y="343089"/>
            <a:ext cx="3415447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특성 공학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데이터와 머신 러닝 알고리즘에 관한 지식을 사용하는 단계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모델에 데이터를 주입하기 전에 </a:t>
            </a:r>
            <a:r>
              <a:rPr lang="ko-KR" altLang="en-US" b="1" dirty="0" err="1">
                <a:solidFill>
                  <a:srgbClr val="FFFFFF"/>
                </a:solidFill>
              </a:rPr>
              <a:t>하드코딩된</a:t>
            </a:r>
            <a:r>
              <a:rPr lang="ko-KR" altLang="en-US" b="1" dirty="0">
                <a:solidFill>
                  <a:srgbClr val="FFFFFF"/>
                </a:solidFill>
              </a:rPr>
              <a:t> 변환을 적용하여 알고리즘이 더 잘 수행되도록 </a:t>
            </a:r>
            <a:r>
              <a:rPr lang="ko-KR" altLang="en-US" b="1" dirty="0" err="1">
                <a:solidFill>
                  <a:srgbClr val="FFFFFF"/>
                </a:solidFill>
              </a:rPr>
              <a:t>만들어줌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데이터에 대한 이해도가 높을수록 데이터에 대한 전처리가 </a:t>
            </a:r>
            <a:r>
              <a:rPr lang="ko-KR" altLang="en-US" b="1" dirty="0" err="1">
                <a:solidFill>
                  <a:srgbClr val="FFFFFF"/>
                </a:solidFill>
              </a:rPr>
              <a:t>쉬워짐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특성 공학은 더 간단한 방식으로 표현하여 문제를 쉽게 </a:t>
            </a:r>
            <a:r>
              <a:rPr lang="ko-KR" altLang="en-US" b="1" dirty="0" err="1">
                <a:solidFill>
                  <a:srgbClr val="FFFFFF"/>
                </a:solidFill>
              </a:rPr>
              <a:t>만듬</a:t>
            </a:r>
            <a:endParaRPr lang="en-US" altLang="ko-KR" b="1" dirty="0">
              <a:solidFill>
                <a:srgbClr val="FFFFFF"/>
              </a:solidFill>
            </a:endParaRPr>
          </a:p>
          <a:p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좋은 특성은 적은 자원을 사용하여 문제를 더 멋지게 풀 수 있음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좋은 특성은 더 적은 데이터로 문제를 풀 수 있음</a:t>
            </a: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2E115166-B7A9-4F7E-A3C2-EBB90211EF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817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94"/>
    </mc:Choice>
    <mc:Fallback>
      <p:transition spd="slow" advTm="45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4786545" y="1547624"/>
            <a:ext cx="3970214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3450113" y="1547624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3450113" y="2110332"/>
            <a:ext cx="5306646" cy="3015658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b="1" i="1" kern="0" dirty="0">
                <a:solidFill>
                  <a:prstClr val="white"/>
                </a:solidFill>
              </a:rPr>
              <a:t>END</a:t>
            </a:r>
            <a:endParaRPr lang="ko-KR" altLang="en-US" sz="3600" b="1" i="1" kern="0" dirty="0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5122266" y="1665630"/>
            <a:ext cx="3387750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0DCC86"/>
                </a:solidFill>
              </a:rPr>
              <a:t>4. </a:t>
            </a:r>
            <a:r>
              <a:rPr lang="ko-KR" altLang="en-US" sz="1200" dirty="0" err="1">
                <a:solidFill>
                  <a:srgbClr val="0DCC86"/>
                </a:solidFill>
              </a:rPr>
              <a:t>머신러닝의</a:t>
            </a:r>
            <a:r>
              <a:rPr lang="ko-KR" altLang="en-US" sz="1200" dirty="0">
                <a:solidFill>
                  <a:srgbClr val="0DCC86"/>
                </a:solidFill>
              </a:rPr>
              <a:t> 기본 요소</a:t>
            </a:r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96762" y="2461990"/>
            <a:ext cx="0" cy="532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E9E5A4CC-5498-4763-8725-B9B768AC17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984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15"/>
    </mc:Choice>
    <mc:Fallback>
      <p:transition spd="slow" advTm="6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PAGE.2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2526129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지도학습</a:t>
            </a:r>
            <a:endParaRPr lang="en-US" altLang="ko-KR" sz="1400" b="1" i="1" dirty="0">
              <a:solidFill>
                <a:srgbClr val="0DCC86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C4270E-8A5B-40F6-8F06-BEB294C0DB04}"/>
              </a:ext>
            </a:extLst>
          </p:cNvPr>
          <p:cNvSpPr txBox="1"/>
          <p:nvPr/>
        </p:nvSpPr>
        <p:spPr>
          <a:xfrm>
            <a:off x="1778086" y="2166358"/>
            <a:ext cx="93709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FFFFFF"/>
                </a:solidFill>
                <a:latin typeface="+mn-ea"/>
              </a:rPr>
              <a:t>이진 분류</a:t>
            </a:r>
            <a:r>
              <a:rPr lang="en-US" altLang="ko-KR" sz="2000" b="1" dirty="0">
                <a:solidFill>
                  <a:srgbClr val="FFFFFF"/>
                </a:solidFill>
                <a:latin typeface="+mn-ea"/>
              </a:rPr>
              <a:t>, </a:t>
            </a:r>
            <a:r>
              <a:rPr lang="ko-KR" altLang="en-US" sz="2000" b="1" dirty="0">
                <a:solidFill>
                  <a:srgbClr val="FFFFFF"/>
                </a:solidFill>
                <a:latin typeface="+mn-ea"/>
              </a:rPr>
              <a:t>다중 분류</a:t>
            </a:r>
            <a:r>
              <a:rPr lang="en-US" altLang="ko-KR" sz="2000" b="1" dirty="0">
                <a:solidFill>
                  <a:srgbClr val="FFFFFF"/>
                </a:solidFill>
                <a:latin typeface="+mn-ea"/>
              </a:rPr>
              <a:t>, </a:t>
            </a:r>
            <a:r>
              <a:rPr lang="ko-KR" altLang="en-US" sz="2000" b="1" dirty="0">
                <a:solidFill>
                  <a:srgbClr val="FFFFFF"/>
                </a:solidFill>
                <a:latin typeface="+mn-ea"/>
              </a:rPr>
              <a:t>스칼라 회귀</a:t>
            </a: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FFFFFF"/>
                </a:solidFill>
                <a:latin typeface="+mn-ea"/>
              </a:rPr>
              <a:t>가장 흔한 경우</a:t>
            </a: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FFFFFF"/>
                </a:solidFill>
                <a:latin typeface="+mn-ea"/>
              </a:rPr>
              <a:t>샘플 데이터가 주어지면 알고 있는 타기에 입력 데이터를 매핑하는 방법 학습</a:t>
            </a: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FFFFFF"/>
                </a:solidFill>
                <a:latin typeface="+mn-ea"/>
              </a:rPr>
              <a:t>훈련 데이터의 입력과 타깃사이에 있는 관계를 학습 시키는 것이 목표 </a:t>
            </a:r>
            <a:endParaRPr lang="en-US" altLang="ko-KR" sz="2000" b="1" dirty="0">
              <a:solidFill>
                <a:srgbClr val="FFFFFF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b="1" dirty="0">
              <a:solidFill>
                <a:srgbClr val="FFFFFF"/>
              </a:solidFill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8E89FCC5-1A9E-4120-A088-34D6D0A10B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513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51"/>
    </mc:Choice>
    <mc:Fallback>
      <p:transition spd="slow" advTm="247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PAGE.3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2526129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지도학습 변종</a:t>
            </a:r>
            <a:endParaRPr lang="en-US" altLang="ko-KR" sz="1400" b="1" i="1" dirty="0">
              <a:solidFill>
                <a:srgbClr val="0DCC86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srgbClr val="FFFFFF"/>
                </a:solidFill>
              </a:rPr>
              <a:t>시퀀스 생성</a:t>
            </a:r>
            <a:r>
              <a:rPr lang="en-US" altLang="ko-KR" sz="1800" b="1" dirty="0">
                <a:solidFill>
                  <a:srgbClr val="FFFFFF"/>
                </a:solidFill>
              </a:rPr>
              <a:t>: </a:t>
            </a:r>
            <a:r>
              <a:rPr lang="ko-KR" altLang="en-US" sz="1800" b="1" dirty="0">
                <a:solidFill>
                  <a:srgbClr val="FFFFFF"/>
                </a:solidFill>
              </a:rPr>
              <a:t>사진이 주어지면 이를 설명하는 캡션을 생성</a:t>
            </a:r>
            <a:endParaRPr lang="en-US" altLang="ko-KR" sz="1800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srgbClr val="FFFFFF"/>
                </a:solidFill>
              </a:rPr>
              <a:t>구문 트리 예측</a:t>
            </a:r>
            <a:r>
              <a:rPr lang="en-US" altLang="ko-KR" sz="1800" b="1" dirty="0">
                <a:solidFill>
                  <a:srgbClr val="FFFFFF"/>
                </a:solidFill>
              </a:rPr>
              <a:t>: </a:t>
            </a:r>
            <a:r>
              <a:rPr lang="ko-KR" altLang="en-US" sz="1800" b="1" dirty="0">
                <a:solidFill>
                  <a:srgbClr val="FFFFFF"/>
                </a:solidFill>
              </a:rPr>
              <a:t>문장이 주어지면 분해된 구문 트리를 예측</a:t>
            </a:r>
            <a:endParaRPr lang="en-US" altLang="ko-KR" sz="1800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srgbClr val="FFFFFF"/>
                </a:solidFill>
              </a:rPr>
              <a:t>물체 감지</a:t>
            </a:r>
            <a:r>
              <a:rPr lang="en-US" altLang="ko-KR" sz="1800" b="1" dirty="0">
                <a:solidFill>
                  <a:srgbClr val="FFFFFF"/>
                </a:solidFill>
              </a:rPr>
              <a:t>: </a:t>
            </a:r>
            <a:r>
              <a:rPr lang="ko-KR" altLang="en-US" sz="1800" b="1" dirty="0">
                <a:solidFill>
                  <a:srgbClr val="FFFFFF"/>
                </a:solidFill>
              </a:rPr>
              <a:t>사진이 주어지면 특정 물체 주위에 경계 상자를 그림</a:t>
            </a:r>
            <a:endParaRPr lang="en-US" altLang="ko-KR" sz="1800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srgbClr val="FFFFFF"/>
                </a:solidFill>
              </a:rPr>
              <a:t>이미지 분할 </a:t>
            </a:r>
            <a:r>
              <a:rPr lang="en-US" altLang="ko-KR" sz="1800" b="1" dirty="0">
                <a:solidFill>
                  <a:srgbClr val="FFFFFF"/>
                </a:solidFill>
              </a:rPr>
              <a:t>: </a:t>
            </a:r>
            <a:r>
              <a:rPr lang="ko-KR" altLang="en-US" sz="1800" b="1" dirty="0">
                <a:solidFill>
                  <a:srgbClr val="FFFFFF"/>
                </a:solidFill>
              </a:rPr>
              <a:t>사진이 주어졌을 때 픽셀 단위로 특정 물체에 </a:t>
            </a:r>
            <a:r>
              <a:rPr lang="ko-KR" altLang="en-US" sz="1800" b="1" dirty="0" err="1">
                <a:solidFill>
                  <a:srgbClr val="FFFFFF"/>
                </a:solidFill>
              </a:rPr>
              <a:t>마스킹</a:t>
            </a:r>
            <a:endParaRPr lang="ko-KR" altLang="en-US" sz="1800" b="1" dirty="0">
              <a:solidFill>
                <a:srgbClr val="FFFFFF"/>
              </a:solidFill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B5AE9FA6-33CB-46FB-9E8D-D2F671EA41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502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22"/>
    </mc:Choice>
    <mc:Fallback>
      <p:transition spd="slow" advTm="35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PAGE.4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2526129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비지도 학습</a:t>
            </a:r>
            <a:endParaRPr lang="en-US" altLang="ko-KR" sz="1400" b="1" i="1" dirty="0">
              <a:solidFill>
                <a:srgbClr val="0DCC86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srgbClr val="FFFFFF"/>
                </a:solidFill>
              </a:rPr>
              <a:t>어떤 타깃도 사용하지  않고 입력데이터에 대한 흥미로운 변환 찾음</a:t>
            </a:r>
            <a:endParaRPr lang="en-US" altLang="ko-KR" sz="1800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srgbClr val="FFFFFF"/>
                </a:solidFill>
              </a:rPr>
              <a:t>데이터 시각화</a:t>
            </a:r>
            <a:r>
              <a:rPr lang="en-US" altLang="ko-KR" sz="1800" b="1" dirty="0">
                <a:solidFill>
                  <a:srgbClr val="FFFFFF"/>
                </a:solidFill>
              </a:rPr>
              <a:t>, </a:t>
            </a:r>
            <a:r>
              <a:rPr lang="ko-KR" altLang="en-US" b="1" dirty="0">
                <a:solidFill>
                  <a:srgbClr val="FFFFFF"/>
                </a:solidFill>
              </a:rPr>
              <a:t>데이터 압축</a:t>
            </a:r>
            <a:r>
              <a:rPr lang="en-US" altLang="ko-KR" b="1" dirty="0">
                <a:solidFill>
                  <a:srgbClr val="FFFFFF"/>
                </a:solidFill>
              </a:rPr>
              <a:t>, </a:t>
            </a:r>
            <a:r>
              <a:rPr lang="ko-KR" altLang="en-US" b="1" dirty="0">
                <a:solidFill>
                  <a:srgbClr val="FFFFFF"/>
                </a:solidFill>
              </a:rPr>
              <a:t>데이터의 노이즈 제거 또는 데이터에 있는 상관관계를 더 잘 이해하기 위해 사용</a:t>
            </a:r>
            <a:endParaRPr lang="ko-KR" altLang="en-US" sz="1800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srgbClr val="FFFFFF"/>
                </a:solidFill>
              </a:rPr>
              <a:t>지도 학습 문제를 풀기 전에 데이터셋을 잘 이해하기 위해 필수적으로 거치는 단계</a:t>
            </a:r>
            <a:endParaRPr lang="en-US" altLang="ko-KR" sz="1800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b="1" dirty="0">
                <a:solidFill>
                  <a:srgbClr val="FFFFFF"/>
                </a:solidFill>
              </a:rPr>
              <a:t>차원축소와 군집이 잘 알려진 범주</a:t>
            </a:r>
            <a:endParaRPr lang="en-US" altLang="ko-KR" sz="1800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C2FE633C-9261-40F4-BE59-FA197EFBDF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249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86"/>
    </mc:Choice>
    <mc:Fallback>
      <p:transition spd="slow" advTm="33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PAGE.5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2526129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자기 지도 학습</a:t>
            </a:r>
            <a:endParaRPr lang="en-US" altLang="ko-KR" sz="1400" b="1" i="1" dirty="0">
              <a:solidFill>
                <a:srgbClr val="0DCC86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지도 학습이지만 사람이 만든 레이블을 사용하지 않음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학습과정에 사람이 개입하지 않는 지도학습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학습이 </a:t>
            </a:r>
            <a:r>
              <a:rPr lang="ko-KR" altLang="en-US" b="1" dirty="0" err="1">
                <a:solidFill>
                  <a:srgbClr val="FFFFFF"/>
                </a:solidFill>
              </a:rPr>
              <a:t>무언가에</a:t>
            </a:r>
            <a:r>
              <a:rPr lang="ko-KR" altLang="en-US" b="1" dirty="0">
                <a:solidFill>
                  <a:srgbClr val="FFFFFF"/>
                </a:solidFill>
              </a:rPr>
              <a:t> 지도되어야 하므로 레이블이 여전히 필요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하지만 보통 경험적인 알고리즘을 사용해서 입력 데이터로부터 생성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 err="1">
                <a:solidFill>
                  <a:srgbClr val="FFFFFF"/>
                </a:solidFill>
              </a:rPr>
              <a:t>오토인코더가</a:t>
            </a:r>
            <a:r>
              <a:rPr lang="ko-KR" altLang="en-US" b="1" dirty="0">
                <a:solidFill>
                  <a:srgbClr val="FFFFFF"/>
                </a:solidFill>
              </a:rPr>
              <a:t> 잘 알려진 범주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범주에 명확한 경계가 없기 때문에 학습 메커니즘과 애플리케이션 측면에서 중점을 두는 것에 따라 지도 학습 또는 비지도 학습으로 재해석될 수 있음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4253603A-2A22-4E0A-AEFD-23AEDBB057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912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85"/>
    </mc:Choice>
    <mc:Fallback>
      <p:transition spd="slow" advTm="471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PAGE.6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2526129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강화 학습</a:t>
            </a:r>
            <a:endParaRPr lang="en-US" altLang="ko-KR" sz="1400" b="1" i="1" dirty="0">
              <a:solidFill>
                <a:srgbClr val="0DCC86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에이전트</a:t>
            </a:r>
            <a:r>
              <a:rPr lang="en-US" altLang="ko-KR" b="1" dirty="0">
                <a:solidFill>
                  <a:srgbClr val="FFFFFF"/>
                </a:solidFill>
              </a:rPr>
              <a:t>(agent) </a:t>
            </a:r>
            <a:r>
              <a:rPr lang="ko-KR" altLang="en-US" b="1" dirty="0">
                <a:solidFill>
                  <a:srgbClr val="FFFFFF"/>
                </a:solidFill>
              </a:rPr>
              <a:t>가 환경에 대한 정보를 받아 보상을 최대화하는 행동을 선택하도록 학습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강화 학습 분야가 확대되면 자율 주행 자동차</a:t>
            </a:r>
            <a:r>
              <a:rPr lang="en-US" altLang="ko-KR" b="1" dirty="0">
                <a:solidFill>
                  <a:srgbClr val="FFFFFF"/>
                </a:solidFill>
              </a:rPr>
              <a:t>, </a:t>
            </a:r>
            <a:r>
              <a:rPr lang="ko-KR" altLang="en-US" b="1" dirty="0">
                <a:solidFill>
                  <a:srgbClr val="FFFFFF"/>
                </a:solidFill>
              </a:rPr>
              <a:t>자원 관리</a:t>
            </a:r>
            <a:r>
              <a:rPr lang="en-US" altLang="ko-KR" b="1" dirty="0">
                <a:solidFill>
                  <a:srgbClr val="FFFFFF"/>
                </a:solidFill>
              </a:rPr>
              <a:t>, </a:t>
            </a:r>
            <a:r>
              <a:rPr lang="ko-KR" altLang="en-US" b="1" dirty="0">
                <a:solidFill>
                  <a:srgbClr val="FFFFFF"/>
                </a:solidFill>
              </a:rPr>
              <a:t>교육 등에서 적용</a:t>
            </a: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44BAD24D-E3FB-4FE0-9BA8-24615C8DBA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288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56"/>
    </mc:Choice>
    <mc:Fallback>
      <p:transition spd="slow" advTm="19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PAGE.7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2526129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>
                <a:solidFill>
                  <a:srgbClr val="0DCC86"/>
                </a:solidFill>
              </a:rPr>
              <a:t>머신 러닝 모델 평가</a:t>
            </a:r>
            <a:endParaRPr lang="en-US" altLang="ko-KR" sz="1400" b="1" i="1" dirty="0">
              <a:solidFill>
                <a:srgbClr val="0DCC86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머신 러닝의 목표는 처음 본 데이터에 대해 잘 작동하는 일반화된 모델을 얻는 것 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 err="1">
                <a:solidFill>
                  <a:srgbClr val="FFFFFF"/>
                </a:solidFill>
              </a:rPr>
              <a:t>머신러닝</a:t>
            </a:r>
            <a:r>
              <a:rPr lang="ko-KR" altLang="en-US" b="1" dirty="0">
                <a:solidFill>
                  <a:srgbClr val="FFFFFF"/>
                </a:solidFill>
              </a:rPr>
              <a:t> 모델의 성능을 어떻게 측정하는지에 집중</a:t>
            </a: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735320D4-2415-4C0A-A8A1-A0A91C63B8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81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71"/>
    </mc:Choice>
    <mc:Fallback>
      <p:transition spd="slow" advTm="21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4F616F"/>
            </a:gs>
            <a:gs pos="100000">
              <a:srgbClr val="CAAD8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713A4A-8C39-4CED-8F0C-B0C868A04FD3}"/>
              </a:ext>
            </a:extLst>
          </p:cNvPr>
          <p:cNvSpPr/>
          <p:nvPr/>
        </p:nvSpPr>
        <p:spPr>
          <a:xfrm>
            <a:off x="1617786" y="225083"/>
            <a:ext cx="10185008" cy="562708"/>
          </a:xfrm>
          <a:prstGeom prst="rect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CF3579-9D1B-4F32-B5B4-B144E2A0BFFA}"/>
              </a:ext>
            </a:extLst>
          </p:cNvPr>
          <p:cNvGrpSpPr/>
          <p:nvPr/>
        </p:nvGrpSpPr>
        <p:grpSpPr>
          <a:xfrm>
            <a:off x="281354" y="225083"/>
            <a:ext cx="1488246" cy="562708"/>
            <a:chOff x="281354" y="225083"/>
            <a:chExt cx="1488246" cy="56270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FF6C09F-7DEB-4D99-84EA-234F595981E1}"/>
                </a:ext>
              </a:extLst>
            </p:cNvPr>
            <p:cNvSpPr/>
            <p:nvPr/>
          </p:nvSpPr>
          <p:spPr>
            <a:xfrm>
              <a:off x="281354" y="225083"/>
              <a:ext cx="1336432" cy="562708"/>
            </a:xfrm>
            <a:prstGeom prst="rect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prstClr val="white"/>
                  </a:solidFill>
                </a:rPr>
                <a:t>PAGE.8</a:t>
              </a: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E4134D1D-87B7-423E-B298-84DA02455A23}"/>
                </a:ext>
              </a:extLst>
            </p:cNvPr>
            <p:cNvSpPr/>
            <p:nvPr/>
          </p:nvSpPr>
          <p:spPr>
            <a:xfrm rot="5400000">
              <a:off x="1592973" y="430530"/>
              <a:ext cx="201440" cy="151814"/>
            </a:xfrm>
            <a:prstGeom prst="triangle">
              <a:avLst/>
            </a:prstGeom>
            <a:solidFill>
              <a:srgbClr val="0BAB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B18CF6-D809-4D7F-AFEB-2F0D60E208F6}"/>
              </a:ext>
            </a:extLst>
          </p:cNvPr>
          <p:cNvSpPr/>
          <p:nvPr/>
        </p:nvSpPr>
        <p:spPr>
          <a:xfrm>
            <a:off x="281354" y="787791"/>
            <a:ext cx="11521440" cy="5845126"/>
          </a:xfrm>
          <a:prstGeom prst="rect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4BF109C-5A47-4ABA-89CC-531D1CC30FCC}"/>
              </a:ext>
            </a:extLst>
          </p:cNvPr>
          <p:cNvSpPr/>
          <p:nvPr/>
        </p:nvSpPr>
        <p:spPr>
          <a:xfrm>
            <a:off x="1953507" y="343089"/>
            <a:ext cx="2526129" cy="32669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i="1" dirty="0">
                <a:solidFill>
                  <a:srgbClr val="0DCC86"/>
                </a:solidFill>
              </a:rPr>
              <a:t>훈련</a:t>
            </a:r>
            <a:r>
              <a:rPr lang="en-US" altLang="ko-KR" sz="1400" b="1" i="1" dirty="0">
                <a:solidFill>
                  <a:srgbClr val="0DCC86"/>
                </a:solidFill>
              </a:rPr>
              <a:t>, </a:t>
            </a:r>
            <a:r>
              <a:rPr lang="ko-KR" altLang="en-US" sz="1400" b="1" i="1" dirty="0">
                <a:solidFill>
                  <a:srgbClr val="0DCC86"/>
                </a:solidFill>
              </a:rPr>
              <a:t>검증</a:t>
            </a:r>
            <a:r>
              <a:rPr lang="en-US" altLang="ko-KR" sz="1400" b="1" i="1" dirty="0">
                <a:solidFill>
                  <a:srgbClr val="0DCC86"/>
                </a:solidFill>
              </a:rPr>
              <a:t>, </a:t>
            </a:r>
            <a:r>
              <a:rPr lang="ko-KR" altLang="en-US" sz="1400" b="1" i="1" dirty="0">
                <a:solidFill>
                  <a:srgbClr val="0DCC86"/>
                </a:solidFill>
              </a:rPr>
              <a:t>테스트 세트</a:t>
            </a:r>
            <a:endParaRPr lang="en-US" altLang="ko-KR" sz="1400" b="1" i="1" dirty="0">
              <a:solidFill>
                <a:srgbClr val="0DCC86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B56779-E726-4FC2-9CB3-3D0DCF7D1128}"/>
              </a:ext>
            </a:extLst>
          </p:cNvPr>
          <p:cNvSpPr/>
          <p:nvPr/>
        </p:nvSpPr>
        <p:spPr>
          <a:xfrm>
            <a:off x="1617786" y="1008795"/>
            <a:ext cx="9726489" cy="5443488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8F6AB17A-3FA7-474D-BBEF-83CB2760DE59}"/>
              </a:ext>
            </a:extLst>
          </p:cNvPr>
          <p:cNvSpPr>
            <a:spLocks/>
          </p:cNvSpPr>
          <p:nvPr/>
        </p:nvSpPr>
        <p:spPr bwMode="auto">
          <a:xfrm>
            <a:off x="782543" y="3137572"/>
            <a:ext cx="141676" cy="186968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10D33EC3-8543-4845-97A2-D38BE89D3A5F}"/>
              </a:ext>
            </a:extLst>
          </p:cNvPr>
          <p:cNvSpPr>
            <a:spLocks noEditPoints="1"/>
          </p:cNvSpPr>
          <p:nvPr/>
        </p:nvSpPr>
        <p:spPr bwMode="auto">
          <a:xfrm>
            <a:off x="787154" y="5063613"/>
            <a:ext cx="113404" cy="190736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0" name="자유형 23">
            <a:extLst>
              <a:ext uri="{FF2B5EF4-FFF2-40B4-BE49-F238E27FC236}">
                <a16:creationId xmlns:a16="http://schemas.microsoft.com/office/drawing/2014/main" id="{9DE6512C-BDB3-4376-9AC7-31424A53FA0E}"/>
              </a:ext>
            </a:extLst>
          </p:cNvPr>
          <p:cNvSpPr>
            <a:spLocks/>
          </p:cNvSpPr>
          <p:nvPr/>
        </p:nvSpPr>
        <p:spPr bwMode="auto">
          <a:xfrm>
            <a:off x="768023" y="4435296"/>
            <a:ext cx="170716" cy="149410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B68D00C6-D84C-4803-B1EB-FECD65204530}"/>
              </a:ext>
            </a:extLst>
          </p:cNvPr>
          <p:cNvSpPr>
            <a:spLocks/>
          </p:cNvSpPr>
          <p:nvPr/>
        </p:nvSpPr>
        <p:spPr bwMode="auto">
          <a:xfrm rot="10800000" flipH="1" flipV="1">
            <a:off x="767131" y="3803449"/>
            <a:ext cx="172500" cy="15293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82B1EC7E-B4C1-427F-9DD0-1F995024FB07}"/>
              </a:ext>
            </a:extLst>
          </p:cNvPr>
          <p:cNvGrpSpPr/>
          <p:nvPr/>
        </p:nvGrpSpPr>
        <p:grpSpPr>
          <a:xfrm>
            <a:off x="698813" y="1323163"/>
            <a:ext cx="323769" cy="323769"/>
            <a:chOff x="1593332" y="2172798"/>
            <a:chExt cx="1083168" cy="1083168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A7D0EE5-09F8-4A5D-9D20-26D494089502}"/>
                </a:ext>
              </a:extLst>
            </p:cNvPr>
            <p:cNvSpPr/>
            <p:nvPr/>
          </p:nvSpPr>
          <p:spPr>
            <a:xfrm>
              <a:off x="1593332" y="2172798"/>
              <a:ext cx="1083168" cy="1083168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solidFill>
                  <a:prstClr val="white"/>
                </a:solidFill>
              </a:endParaRPr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5ABCC0C8-17E4-4B81-A27A-147B2E5454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1655" y="2321121"/>
              <a:ext cx="786521" cy="786521"/>
            </a:xfrm>
            <a:prstGeom prst="rect">
              <a:avLst/>
            </a:prstGeom>
          </p:spPr>
        </p:pic>
      </p:grpSp>
      <p:sp>
        <p:nvSpPr>
          <p:cNvPr id="55" name="모서리가 둥근 직사각형 31">
            <a:extLst>
              <a:ext uri="{FF2B5EF4-FFF2-40B4-BE49-F238E27FC236}">
                <a16:creationId xmlns:a16="http://schemas.microsoft.com/office/drawing/2014/main" id="{0D70DB20-3D1F-43F8-A839-231CD4EFCF5E}"/>
              </a:ext>
            </a:extLst>
          </p:cNvPr>
          <p:cNvSpPr/>
          <p:nvPr/>
        </p:nvSpPr>
        <p:spPr>
          <a:xfrm>
            <a:off x="655381" y="2395195"/>
            <a:ext cx="396000" cy="396000"/>
          </a:xfrm>
          <a:prstGeom prst="ellipse">
            <a:avLst/>
          </a:prstGeom>
          <a:solidFill>
            <a:srgbClr val="0DCC86"/>
          </a:solidFill>
          <a:ln>
            <a:noFill/>
          </a:ln>
          <a:effectLst>
            <a:outerShdw blurRad="50800" dist="38100" dir="5400000" algn="t" rotWithShape="0">
              <a:srgbClr val="0DCC86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6000" rtlCol="0" anchor="ctr"/>
          <a:lstStyle/>
          <a:p>
            <a:endParaRPr lang="en-US" altLang="ko-KR" sz="1050" dirty="0">
              <a:solidFill>
                <a:prstClr val="white"/>
              </a:solidFill>
            </a:endParaRPr>
          </a:p>
        </p:txBody>
      </p:sp>
      <p:grpSp>
        <p:nvGrpSpPr>
          <p:cNvPr id="56" name="Group 12">
            <a:extLst>
              <a:ext uri="{FF2B5EF4-FFF2-40B4-BE49-F238E27FC236}">
                <a16:creationId xmlns:a16="http://schemas.microsoft.com/office/drawing/2014/main" id="{252077E4-87D8-48E7-B880-FDAAA95124D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8709" y="2499085"/>
            <a:ext cx="229344" cy="182438"/>
            <a:chOff x="6124" y="305"/>
            <a:chExt cx="841" cy="669"/>
          </a:xfrm>
          <a:solidFill>
            <a:schemeClr val="bg1"/>
          </a:solidFill>
        </p:grpSpPr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AA59A9F0-ECA0-4E49-9271-27F0084E3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4" y="440"/>
              <a:ext cx="601" cy="534"/>
            </a:xfrm>
            <a:custGeom>
              <a:avLst/>
              <a:gdLst>
                <a:gd name="T0" fmla="*/ 902 w 1802"/>
                <a:gd name="T1" fmla="*/ 0 h 1602"/>
                <a:gd name="T2" fmla="*/ 2 w 1802"/>
                <a:gd name="T3" fmla="*/ 742 h 1602"/>
                <a:gd name="T4" fmla="*/ 2 w 1802"/>
                <a:gd name="T5" fmla="*/ 743 h 1602"/>
                <a:gd name="T6" fmla="*/ 2 w 1802"/>
                <a:gd name="T7" fmla="*/ 746 h 1602"/>
                <a:gd name="T8" fmla="*/ 0 w 1802"/>
                <a:gd name="T9" fmla="*/ 749 h 1602"/>
                <a:gd name="T10" fmla="*/ 0 w 1802"/>
                <a:gd name="T11" fmla="*/ 751 h 1602"/>
                <a:gd name="T12" fmla="*/ 0 w 1802"/>
                <a:gd name="T13" fmla="*/ 1501 h 1602"/>
                <a:gd name="T14" fmla="*/ 2 w 1802"/>
                <a:gd name="T15" fmla="*/ 1521 h 1602"/>
                <a:gd name="T16" fmla="*/ 16 w 1802"/>
                <a:gd name="T17" fmla="*/ 1557 h 1602"/>
                <a:gd name="T18" fmla="*/ 30 w 1802"/>
                <a:gd name="T19" fmla="*/ 1572 h 1602"/>
                <a:gd name="T20" fmla="*/ 45 w 1802"/>
                <a:gd name="T21" fmla="*/ 1586 h 1602"/>
                <a:gd name="T22" fmla="*/ 81 w 1802"/>
                <a:gd name="T23" fmla="*/ 1601 h 1602"/>
                <a:gd name="T24" fmla="*/ 100 w 1802"/>
                <a:gd name="T25" fmla="*/ 1602 h 1602"/>
                <a:gd name="T26" fmla="*/ 702 w 1802"/>
                <a:gd name="T27" fmla="*/ 1602 h 1602"/>
                <a:gd name="T28" fmla="*/ 702 w 1802"/>
                <a:gd name="T29" fmla="*/ 1001 h 1602"/>
                <a:gd name="T30" fmla="*/ 1102 w 1802"/>
                <a:gd name="T31" fmla="*/ 1001 h 1602"/>
                <a:gd name="T32" fmla="*/ 1102 w 1802"/>
                <a:gd name="T33" fmla="*/ 1602 h 1602"/>
                <a:gd name="T34" fmla="*/ 1703 w 1802"/>
                <a:gd name="T35" fmla="*/ 1602 h 1602"/>
                <a:gd name="T36" fmla="*/ 1723 w 1802"/>
                <a:gd name="T37" fmla="*/ 1601 h 1602"/>
                <a:gd name="T38" fmla="*/ 1758 w 1802"/>
                <a:gd name="T39" fmla="*/ 1586 h 1602"/>
                <a:gd name="T40" fmla="*/ 1773 w 1802"/>
                <a:gd name="T41" fmla="*/ 1572 h 1602"/>
                <a:gd name="T42" fmla="*/ 1786 w 1802"/>
                <a:gd name="T43" fmla="*/ 1557 h 1602"/>
                <a:gd name="T44" fmla="*/ 1802 w 1802"/>
                <a:gd name="T45" fmla="*/ 1521 h 1602"/>
                <a:gd name="T46" fmla="*/ 1802 w 1802"/>
                <a:gd name="T47" fmla="*/ 1501 h 1602"/>
                <a:gd name="T48" fmla="*/ 1802 w 1802"/>
                <a:gd name="T49" fmla="*/ 751 h 1602"/>
                <a:gd name="T50" fmla="*/ 1802 w 1802"/>
                <a:gd name="T51" fmla="*/ 745 h 1602"/>
                <a:gd name="T52" fmla="*/ 1801 w 1802"/>
                <a:gd name="T53" fmla="*/ 742 h 1602"/>
                <a:gd name="T54" fmla="*/ 902 w 1802"/>
                <a:gd name="T55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02" h="1602">
                  <a:moveTo>
                    <a:pt x="902" y="0"/>
                  </a:moveTo>
                  <a:lnTo>
                    <a:pt x="2" y="742"/>
                  </a:lnTo>
                  <a:lnTo>
                    <a:pt x="2" y="743"/>
                  </a:lnTo>
                  <a:lnTo>
                    <a:pt x="2" y="746"/>
                  </a:lnTo>
                  <a:lnTo>
                    <a:pt x="0" y="749"/>
                  </a:lnTo>
                  <a:lnTo>
                    <a:pt x="0" y="751"/>
                  </a:lnTo>
                  <a:lnTo>
                    <a:pt x="0" y="1501"/>
                  </a:lnTo>
                  <a:lnTo>
                    <a:pt x="2" y="1521"/>
                  </a:lnTo>
                  <a:lnTo>
                    <a:pt x="16" y="1557"/>
                  </a:lnTo>
                  <a:lnTo>
                    <a:pt x="30" y="1572"/>
                  </a:lnTo>
                  <a:lnTo>
                    <a:pt x="45" y="1586"/>
                  </a:lnTo>
                  <a:lnTo>
                    <a:pt x="81" y="1601"/>
                  </a:lnTo>
                  <a:lnTo>
                    <a:pt x="100" y="1602"/>
                  </a:lnTo>
                  <a:lnTo>
                    <a:pt x="702" y="1602"/>
                  </a:lnTo>
                  <a:lnTo>
                    <a:pt x="702" y="1001"/>
                  </a:lnTo>
                  <a:lnTo>
                    <a:pt x="1102" y="1001"/>
                  </a:lnTo>
                  <a:lnTo>
                    <a:pt x="1102" y="1602"/>
                  </a:lnTo>
                  <a:lnTo>
                    <a:pt x="1703" y="1602"/>
                  </a:lnTo>
                  <a:lnTo>
                    <a:pt x="1723" y="1601"/>
                  </a:lnTo>
                  <a:lnTo>
                    <a:pt x="1758" y="1586"/>
                  </a:lnTo>
                  <a:lnTo>
                    <a:pt x="1773" y="1572"/>
                  </a:lnTo>
                  <a:lnTo>
                    <a:pt x="1786" y="1557"/>
                  </a:lnTo>
                  <a:lnTo>
                    <a:pt x="1802" y="1521"/>
                  </a:lnTo>
                  <a:lnTo>
                    <a:pt x="1802" y="1501"/>
                  </a:lnTo>
                  <a:lnTo>
                    <a:pt x="1802" y="751"/>
                  </a:lnTo>
                  <a:lnTo>
                    <a:pt x="1802" y="745"/>
                  </a:lnTo>
                  <a:lnTo>
                    <a:pt x="1801" y="742"/>
                  </a:lnTo>
                  <a:lnTo>
                    <a:pt x="90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E13AA14F-D8D4-46A8-8F13-204E959109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" y="305"/>
              <a:ext cx="841" cy="394"/>
            </a:xfrm>
            <a:custGeom>
              <a:avLst/>
              <a:gdLst>
                <a:gd name="T0" fmla="*/ 2505 w 2522"/>
                <a:gd name="T1" fmla="*/ 978 h 1181"/>
                <a:gd name="T2" fmla="*/ 2162 w 2522"/>
                <a:gd name="T3" fmla="*/ 694 h 1181"/>
                <a:gd name="T4" fmla="*/ 2162 w 2522"/>
                <a:gd name="T5" fmla="*/ 54 h 1181"/>
                <a:gd name="T6" fmla="*/ 2162 w 2522"/>
                <a:gd name="T7" fmla="*/ 44 h 1181"/>
                <a:gd name="T8" fmla="*/ 2155 w 2522"/>
                <a:gd name="T9" fmla="*/ 26 h 1181"/>
                <a:gd name="T10" fmla="*/ 2149 w 2522"/>
                <a:gd name="T11" fmla="*/ 18 h 1181"/>
                <a:gd name="T12" fmla="*/ 2141 w 2522"/>
                <a:gd name="T13" fmla="*/ 13 h 1181"/>
                <a:gd name="T14" fmla="*/ 2123 w 2522"/>
                <a:gd name="T15" fmla="*/ 5 h 1181"/>
                <a:gd name="T16" fmla="*/ 2113 w 2522"/>
                <a:gd name="T17" fmla="*/ 5 h 1181"/>
                <a:gd name="T18" fmla="*/ 1812 w 2522"/>
                <a:gd name="T19" fmla="*/ 5 h 1181"/>
                <a:gd name="T20" fmla="*/ 1802 w 2522"/>
                <a:gd name="T21" fmla="*/ 5 h 1181"/>
                <a:gd name="T22" fmla="*/ 1783 w 2522"/>
                <a:gd name="T23" fmla="*/ 13 h 1181"/>
                <a:gd name="T24" fmla="*/ 1776 w 2522"/>
                <a:gd name="T25" fmla="*/ 18 h 1181"/>
                <a:gd name="T26" fmla="*/ 1770 w 2522"/>
                <a:gd name="T27" fmla="*/ 26 h 1181"/>
                <a:gd name="T28" fmla="*/ 1763 w 2522"/>
                <a:gd name="T29" fmla="*/ 44 h 1181"/>
                <a:gd name="T30" fmla="*/ 1762 w 2522"/>
                <a:gd name="T31" fmla="*/ 54 h 1181"/>
                <a:gd name="T32" fmla="*/ 1762 w 2522"/>
                <a:gd name="T33" fmla="*/ 360 h 1181"/>
                <a:gd name="T34" fmla="*/ 1380 w 2522"/>
                <a:gd name="T35" fmla="*/ 41 h 1181"/>
                <a:gd name="T36" fmla="*/ 1354 w 2522"/>
                <a:gd name="T37" fmla="*/ 23 h 1181"/>
                <a:gd name="T38" fmla="*/ 1295 w 2522"/>
                <a:gd name="T39" fmla="*/ 1 h 1181"/>
                <a:gd name="T40" fmla="*/ 1262 w 2522"/>
                <a:gd name="T41" fmla="*/ 0 h 1181"/>
                <a:gd name="T42" fmla="*/ 1227 w 2522"/>
                <a:gd name="T43" fmla="*/ 1 h 1181"/>
                <a:gd name="T44" fmla="*/ 1168 w 2522"/>
                <a:gd name="T45" fmla="*/ 23 h 1181"/>
                <a:gd name="T46" fmla="*/ 1142 w 2522"/>
                <a:gd name="T47" fmla="*/ 41 h 1181"/>
                <a:gd name="T48" fmla="*/ 17 w 2522"/>
                <a:gd name="T49" fmla="*/ 978 h 1181"/>
                <a:gd name="T50" fmla="*/ 10 w 2522"/>
                <a:gd name="T51" fmla="*/ 985 h 1181"/>
                <a:gd name="T52" fmla="*/ 1 w 2522"/>
                <a:gd name="T53" fmla="*/ 1001 h 1181"/>
                <a:gd name="T54" fmla="*/ 0 w 2522"/>
                <a:gd name="T55" fmla="*/ 1012 h 1181"/>
                <a:gd name="T56" fmla="*/ 0 w 2522"/>
                <a:gd name="T57" fmla="*/ 1023 h 1181"/>
                <a:gd name="T58" fmla="*/ 6 w 2522"/>
                <a:gd name="T59" fmla="*/ 1040 h 1181"/>
                <a:gd name="T60" fmla="*/ 12 w 2522"/>
                <a:gd name="T61" fmla="*/ 1048 h 1181"/>
                <a:gd name="T62" fmla="*/ 108 w 2522"/>
                <a:gd name="T63" fmla="*/ 1164 h 1181"/>
                <a:gd name="T64" fmla="*/ 122 w 2522"/>
                <a:gd name="T65" fmla="*/ 1177 h 1181"/>
                <a:gd name="T66" fmla="*/ 141 w 2522"/>
                <a:gd name="T67" fmla="*/ 1181 h 1181"/>
                <a:gd name="T68" fmla="*/ 160 w 2522"/>
                <a:gd name="T69" fmla="*/ 1181 h 1181"/>
                <a:gd name="T70" fmla="*/ 179 w 2522"/>
                <a:gd name="T71" fmla="*/ 1171 h 1181"/>
                <a:gd name="T72" fmla="*/ 1262 w 2522"/>
                <a:gd name="T73" fmla="*/ 268 h 1181"/>
                <a:gd name="T74" fmla="*/ 2344 w 2522"/>
                <a:gd name="T75" fmla="*/ 1171 h 1181"/>
                <a:gd name="T76" fmla="*/ 2358 w 2522"/>
                <a:gd name="T77" fmla="*/ 1180 h 1181"/>
                <a:gd name="T78" fmla="*/ 2377 w 2522"/>
                <a:gd name="T79" fmla="*/ 1181 h 1181"/>
                <a:gd name="T80" fmla="*/ 2383 w 2522"/>
                <a:gd name="T81" fmla="*/ 1181 h 1181"/>
                <a:gd name="T82" fmla="*/ 2401 w 2522"/>
                <a:gd name="T83" fmla="*/ 1177 h 1181"/>
                <a:gd name="T84" fmla="*/ 2414 w 2522"/>
                <a:gd name="T85" fmla="*/ 1164 h 1181"/>
                <a:gd name="T86" fmla="*/ 2512 w 2522"/>
                <a:gd name="T87" fmla="*/ 1048 h 1181"/>
                <a:gd name="T88" fmla="*/ 2518 w 2522"/>
                <a:gd name="T89" fmla="*/ 1040 h 1181"/>
                <a:gd name="T90" fmla="*/ 2522 w 2522"/>
                <a:gd name="T91" fmla="*/ 1023 h 1181"/>
                <a:gd name="T92" fmla="*/ 2522 w 2522"/>
                <a:gd name="T93" fmla="*/ 1012 h 1181"/>
                <a:gd name="T94" fmla="*/ 2521 w 2522"/>
                <a:gd name="T95" fmla="*/ 1001 h 1181"/>
                <a:gd name="T96" fmla="*/ 2512 w 2522"/>
                <a:gd name="T97" fmla="*/ 985 h 1181"/>
                <a:gd name="T98" fmla="*/ 2505 w 2522"/>
                <a:gd name="T99" fmla="*/ 978 h 1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22" h="1181">
                  <a:moveTo>
                    <a:pt x="2505" y="978"/>
                  </a:moveTo>
                  <a:lnTo>
                    <a:pt x="2162" y="694"/>
                  </a:lnTo>
                  <a:lnTo>
                    <a:pt x="2162" y="54"/>
                  </a:lnTo>
                  <a:lnTo>
                    <a:pt x="2162" y="44"/>
                  </a:lnTo>
                  <a:lnTo>
                    <a:pt x="2155" y="26"/>
                  </a:lnTo>
                  <a:lnTo>
                    <a:pt x="2149" y="18"/>
                  </a:lnTo>
                  <a:lnTo>
                    <a:pt x="2141" y="13"/>
                  </a:lnTo>
                  <a:lnTo>
                    <a:pt x="2123" y="5"/>
                  </a:lnTo>
                  <a:lnTo>
                    <a:pt x="2113" y="5"/>
                  </a:lnTo>
                  <a:lnTo>
                    <a:pt x="1812" y="5"/>
                  </a:lnTo>
                  <a:lnTo>
                    <a:pt x="1802" y="5"/>
                  </a:lnTo>
                  <a:lnTo>
                    <a:pt x="1783" y="13"/>
                  </a:lnTo>
                  <a:lnTo>
                    <a:pt x="1776" y="18"/>
                  </a:lnTo>
                  <a:lnTo>
                    <a:pt x="1770" y="26"/>
                  </a:lnTo>
                  <a:lnTo>
                    <a:pt x="1763" y="44"/>
                  </a:lnTo>
                  <a:lnTo>
                    <a:pt x="1762" y="54"/>
                  </a:lnTo>
                  <a:lnTo>
                    <a:pt x="1762" y="360"/>
                  </a:lnTo>
                  <a:lnTo>
                    <a:pt x="1380" y="41"/>
                  </a:lnTo>
                  <a:lnTo>
                    <a:pt x="1354" y="23"/>
                  </a:lnTo>
                  <a:lnTo>
                    <a:pt x="1295" y="1"/>
                  </a:lnTo>
                  <a:lnTo>
                    <a:pt x="1262" y="0"/>
                  </a:lnTo>
                  <a:lnTo>
                    <a:pt x="1227" y="1"/>
                  </a:lnTo>
                  <a:lnTo>
                    <a:pt x="1168" y="23"/>
                  </a:lnTo>
                  <a:lnTo>
                    <a:pt x="1142" y="41"/>
                  </a:lnTo>
                  <a:lnTo>
                    <a:pt x="17" y="978"/>
                  </a:lnTo>
                  <a:lnTo>
                    <a:pt x="10" y="985"/>
                  </a:lnTo>
                  <a:lnTo>
                    <a:pt x="1" y="1001"/>
                  </a:lnTo>
                  <a:lnTo>
                    <a:pt x="0" y="1012"/>
                  </a:lnTo>
                  <a:lnTo>
                    <a:pt x="0" y="1023"/>
                  </a:lnTo>
                  <a:lnTo>
                    <a:pt x="6" y="1040"/>
                  </a:lnTo>
                  <a:lnTo>
                    <a:pt x="12" y="1048"/>
                  </a:lnTo>
                  <a:lnTo>
                    <a:pt x="108" y="1164"/>
                  </a:lnTo>
                  <a:lnTo>
                    <a:pt x="122" y="1177"/>
                  </a:lnTo>
                  <a:lnTo>
                    <a:pt x="141" y="1181"/>
                  </a:lnTo>
                  <a:lnTo>
                    <a:pt x="160" y="1181"/>
                  </a:lnTo>
                  <a:lnTo>
                    <a:pt x="179" y="1171"/>
                  </a:lnTo>
                  <a:lnTo>
                    <a:pt x="1262" y="268"/>
                  </a:lnTo>
                  <a:lnTo>
                    <a:pt x="2344" y="1171"/>
                  </a:lnTo>
                  <a:lnTo>
                    <a:pt x="2358" y="1180"/>
                  </a:lnTo>
                  <a:lnTo>
                    <a:pt x="2377" y="1181"/>
                  </a:lnTo>
                  <a:lnTo>
                    <a:pt x="2383" y="1181"/>
                  </a:lnTo>
                  <a:lnTo>
                    <a:pt x="2401" y="1177"/>
                  </a:lnTo>
                  <a:lnTo>
                    <a:pt x="2414" y="1164"/>
                  </a:lnTo>
                  <a:lnTo>
                    <a:pt x="2512" y="1048"/>
                  </a:lnTo>
                  <a:lnTo>
                    <a:pt x="2518" y="1040"/>
                  </a:lnTo>
                  <a:lnTo>
                    <a:pt x="2522" y="1023"/>
                  </a:lnTo>
                  <a:lnTo>
                    <a:pt x="2522" y="1012"/>
                  </a:lnTo>
                  <a:lnTo>
                    <a:pt x="2521" y="1001"/>
                  </a:lnTo>
                  <a:lnTo>
                    <a:pt x="2512" y="985"/>
                  </a:lnTo>
                  <a:lnTo>
                    <a:pt x="2505" y="9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7C63EB2D-4443-423A-B6F5-EB0E0415417D}"/>
              </a:ext>
            </a:extLst>
          </p:cNvPr>
          <p:cNvSpPr/>
          <p:nvPr/>
        </p:nvSpPr>
        <p:spPr>
          <a:xfrm>
            <a:off x="541781" y="1697252"/>
            <a:ext cx="63023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2016305009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C7F552E-2F2C-476B-BDF9-0C3593816EC0}"/>
              </a:ext>
            </a:extLst>
          </p:cNvPr>
          <p:cNvSpPr/>
          <p:nvPr/>
        </p:nvSpPr>
        <p:spPr>
          <a:xfrm>
            <a:off x="883333" y="3037425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1000" dirty="0">
                <a:solidFill>
                  <a:prstClr val="white"/>
                </a:solidFill>
              </a:rPr>
              <a:t>5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77FE53B-CD33-43C1-8B9D-5F70E8EB8C19}"/>
              </a:ext>
            </a:extLst>
          </p:cNvPr>
          <p:cNvSpPr/>
          <p:nvPr/>
        </p:nvSpPr>
        <p:spPr>
          <a:xfrm>
            <a:off x="851124" y="4971292"/>
            <a:ext cx="177525" cy="177525"/>
          </a:xfrm>
          <a:prstGeom prst="ellipse">
            <a:avLst/>
          </a:prstGeom>
          <a:solidFill>
            <a:srgbClr val="0DCC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ctr"/>
          <a:lstStyle/>
          <a:p>
            <a:pPr algn="ctr"/>
            <a:r>
              <a:rPr lang="en-US" altLang="ko-KR" sz="600" dirty="0">
                <a:solidFill>
                  <a:prstClr val="white"/>
                </a:solidFill>
              </a:rPr>
              <a:t>off</a:t>
            </a:r>
            <a:endParaRPr lang="ko-KR" altLang="en-US" sz="600" dirty="0">
              <a:solidFill>
                <a:prstClr val="white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CD3C5819-FF22-4C44-B2A3-CEEDF1492ED4}"/>
              </a:ext>
            </a:extLst>
          </p:cNvPr>
          <p:cNvCxnSpPr>
            <a:cxnSpLocks/>
          </p:cNvCxnSpPr>
          <p:nvPr/>
        </p:nvCxnSpPr>
        <p:spPr>
          <a:xfrm rot="16200000">
            <a:off x="860697" y="1647918"/>
            <a:ext cx="0" cy="46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7408E5D-8505-4A08-A825-2BD8E12A542D}"/>
              </a:ext>
            </a:extLst>
          </p:cNvPr>
          <p:cNvCxnSpPr>
            <a:cxnSpLocks/>
          </p:cNvCxnSpPr>
          <p:nvPr/>
        </p:nvCxnSpPr>
        <p:spPr>
          <a:xfrm rot="16200000">
            <a:off x="6039945" y="872917"/>
            <a:ext cx="0" cy="11520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F4FCEA1-7456-461D-B220-155E8A824864}"/>
              </a:ext>
            </a:extLst>
          </p:cNvPr>
          <p:cNvSpPr txBox="1"/>
          <p:nvPr/>
        </p:nvSpPr>
        <p:spPr>
          <a:xfrm>
            <a:off x="1863753" y="2107892"/>
            <a:ext cx="923455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가용한 데이터를 항상 훈련</a:t>
            </a:r>
            <a:r>
              <a:rPr lang="en-US" altLang="ko-KR" b="1" dirty="0">
                <a:solidFill>
                  <a:srgbClr val="FFFFFF"/>
                </a:solidFill>
              </a:rPr>
              <a:t>, </a:t>
            </a:r>
            <a:r>
              <a:rPr lang="ko-KR" altLang="en-US" b="1" dirty="0">
                <a:solidFill>
                  <a:srgbClr val="FFFFFF"/>
                </a:solidFill>
              </a:rPr>
              <a:t>검증</a:t>
            </a:r>
            <a:r>
              <a:rPr lang="en-US" altLang="ko-KR" b="1" dirty="0">
                <a:solidFill>
                  <a:srgbClr val="FFFFFF"/>
                </a:solidFill>
              </a:rPr>
              <a:t>, </a:t>
            </a:r>
            <a:r>
              <a:rPr lang="ko-KR" altLang="en-US" b="1" dirty="0">
                <a:solidFill>
                  <a:srgbClr val="FFFFFF"/>
                </a:solidFill>
              </a:rPr>
              <a:t>테스트 </a:t>
            </a:r>
            <a:r>
              <a:rPr lang="en-US" altLang="ko-KR" b="1" dirty="0">
                <a:solidFill>
                  <a:srgbClr val="FFFFFF"/>
                </a:solidFill>
              </a:rPr>
              <a:t>3</a:t>
            </a:r>
            <a:r>
              <a:rPr lang="ko-KR" altLang="en-US" b="1" dirty="0">
                <a:solidFill>
                  <a:srgbClr val="FFFFFF"/>
                </a:solidFill>
              </a:rPr>
              <a:t>개로 나눔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훈련 세트</a:t>
            </a:r>
            <a:r>
              <a:rPr lang="en-US" altLang="ko-KR" b="1" dirty="0">
                <a:solidFill>
                  <a:srgbClr val="FFFFFF"/>
                </a:solidFill>
              </a:rPr>
              <a:t>:</a:t>
            </a:r>
            <a:r>
              <a:rPr lang="ko-KR" altLang="en-US" b="1" dirty="0">
                <a:solidFill>
                  <a:srgbClr val="FFFFFF"/>
                </a:solidFill>
              </a:rPr>
              <a:t> 모델을 훈련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검증 세트</a:t>
            </a:r>
            <a:r>
              <a:rPr lang="en-US" altLang="ko-KR" b="1" dirty="0">
                <a:solidFill>
                  <a:srgbClr val="FFFFFF"/>
                </a:solidFill>
              </a:rPr>
              <a:t>:</a:t>
            </a:r>
            <a:r>
              <a:rPr lang="ko-KR" altLang="en-US" b="1" dirty="0">
                <a:solidFill>
                  <a:srgbClr val="FFFFFF"/>
                </a:solidFill>
              </a:rPr>
              <a:t> 모델을 평가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FFFF"/>
                </a:solidFill>
              </a:rPr>
              <a:t>테스트 세트</a:t>
            </a:r>
            <a:r>
              <a:rPr lang="en-US" altLang="ko-KR" b="1" dirty="0">
                <a:solidFill>
                  <a:srgbClr val="FFFFFF"/>
                </a:solidFill>
              </a:rPr>
              <a:t>:</a:t>
            </a:r>
            <a:r>
              <a:rPr lang="ko-KR" altLang="en-US" b="1" dirty="0">
                <a:solidFill>
                  <a:srgbClr val="FFFFFF"/>
                </a:solidFill>
              </a:rPr>
              <a:t> 한 번 모델을 테스트</a:t>
            </a: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rgbClr val="FFFFFF"/>
              </a:solidFill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6F2B5CC2-5C3A-450A-BA95-732FF350F2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793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07"/>
    </mc:Choice>
    <mc:Fallback>
      <p:transition spd="slow" advTm="2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770</Words>
  <Application>Microsoft Office PowerPoint</Application>
  <PresentationFormat>와이드스크린</PresentationFormat>
  <Paragraphs>223</Paragraphs>
  <Slides>22</Slides>
  <Notes>0</Notes>
  <HiddenSlides>0</HiddenSlides>
  <MMClips>22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김 도현</cp:lastModifiedBy>
  <cp:revision>16</cp:revision>
  <dcterms:created xsi:type="dcterms:W3CDTF">2020-11-10T04:34:51Z</dcterms:created>
  <dcterms:modified xsi:type="dcterms:W3CDTF">2021-01-25T19:26:48Z</dcterms:modified>
</cp:coreProperties>
</file>

<file path=docProps/thumbnail.jpeg>
</file>